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14"/>
  </p:notesMasterIdLst>
  <p:sldIdLst>
    <p:sldId id="256" r:id="rId3"/>
    <p:sldId id="258" r:id="rId4"/>
    <p:sldId id="266" r:id="rId5"/>
    <p:sldId id="285" r:id="rId6"/>
    <p:sldId id="259" r:id="rId7"/>
    <p:sldId id="286" r:id="rId8"/>
    <p:sldId id="276" r:id="rId9"/>
    <p:sldId id="284" r:id="rId10"/>
    <p:sldId id="282" r:id="rId11"/>
    <p:sldId id="283" r:id="rId12"/>
    <p:sldId id="28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CCCCFF"/>
    <a:srgbClr val="4E2A84"/>
    <a:srgbClr val="FFC000"/>
    <a:srgbClr val="FF7C80"/>
    <a:srgbClr val="4C1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1" autoAdjust="0"/>
    <p:restoredTop sz="73342" autoAdjust="0"/>
  </p:normalViewPr>
  <p:slideViewPr>
    <p:cSldViewPr snapToGrid="0">
      <p:cViewPr varScale="1">
        <p:scale>
          <a:sx n="48" d="100"/>
          <a:sy n="48" d="100"/>
        </p:scale>
        <p:origin x="29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A009-624C-4987-BFCF-16538AB9835C}" type="datetimeFigureOut">
              <a:rPr lang="zh-CN" altLang="en-US" smtClean="0"/>
              <a:t>2020/1/26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C9741-EB93-463F-83BB-CEB41B4D33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8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too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oftware_bug" TargetMode="External"/><Relationship Id="rId5" Type="http://schemas.openxmlformats.org/officeDocument/2006/relationships/hyperlink" Target="https://en.wikipedia.org/wiki/Cryptanalysis" TargetMode="External"/><Relationship Id="rId4" Type="http://schemas.openxmlformats.org/officeDocument/2006/relationships/hyperlink" Target="https://en.wikipedia.org/wiki/Implementa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826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08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purpose of our project is to protect the IP in additive manufacturing, especially in 3D printing.</a:t>
            </a:r>
          </a:p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people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protection,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attack.</a:t>
            </a:r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side-channel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now, the world’s economy depends heavily on IP (intellectual property)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en-US" altLang="zh-CN" dirty="0"/>
              <a:t>In the US alone, the IP-intensive industries have been known to account for 34.8% of the U.S. GDP.</a:t>
            </a:r>
          </a:p>
          <a:p>
            <a:endParaRPr lang="en-US" altLang="zh-CN" dirty="0"/>
          </a:p>
          <a:p>
            <a:r>
              <a:rPr lang="en-US" altLang="zh-CN" strike="sngStrike" dirty="0"/>
              <a:t>The fighting on protecting the IP has lasted for generations.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REDUCE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CD8FD-0229-B645-A6CC-CCB51416173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7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trike="sngStrike" dirty="0"/>
              <a:t>There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is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also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a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huge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market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of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additive</a:t>
            </a:r>
            <a:r>
              <a:rPr kumimoji="1" lang="zh-CN" altLang="en-US" strike="sngStrike" dirty="0"/>
              <a:t> </a:t>
            </a:r>
            <a:r>
              <a:rPr kumimoji="1" lang="en-US" altLang="zh-CN" strike="sngStrike" dirty="0"/>
              <a:t>manufacturing</a:t>
            </a:r>
          </a:p>
          <a:p>
            <a:r>
              <a:rPr kumimoji="1" lang="en-US" altLang="zh-CN" strike="noStrike" dirty="0"/>
              <a:t>Huge market in 3D printing</a:t>
            </a:r>
          </a:p>
          <a:p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printing,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estimated,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r>
              <a:rPr kumimoji="1" lang="zh-CN" altLang="en-US" dirty="0"/>
              <a:t> </a:t>
            </a:r>
            <a:r>
              <a:rPr kumimoji="1" lang="en-US" altLang="zh-CN" dirty="0"/>
              <a:t>Bl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dollar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</a:t>
            </a:r>
          </a:p>
          <a:p>
            <a:pPr marL="0" indent="0">
              <a:buNone/>
            </a:pPr>
            <a:r>
              <a:rPr kumimoji="1" lang="en-US" altLang="zh-CN" dirty="0"/>
              <a:t>IP in additive manufacturing consists of the internal and external structure of the object, the process parameters, and the machine specific tuning parameters [11].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CD8FD-0229-B645-A6CC-CCB51416173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587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trike="sngStrike" dirty="0"/>
              <a:t>To produce a 3D object, design information (which contains IP) is supplied to the manufacturing system in the form of G-code. </a:t>
            </a:r>
          </a:p>
          <a:p>
            <a:pPr marL="0" indent="0">
              <a:buNone/>
            </a:pPr>
            <a:r>
              <a:rPr lang="en-US" altLang="zh-CN" strike="sngStrike" dirty="0"/>
              <a:t>G-code is a language in which people tell computerized </a:t>
            </a:r>
            <a:r>
              <a:rPr lang="en-US" altLang="zh-CN" strike="sngStrike" dirty="0">
                <a:hlinkClick r:id="rId3" tooltip="Machine tool"/>
              </a:rPr>
              <a:t>machine tools</a:t>
            </a:r>
            <a:r>
              <a:rPr lang="en-US" altLang="zh-CN" strike="sngStrike" dirty="0"/>
              <a:t> how to make something.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It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primarily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used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to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control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the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system components and parameters such as speed, temperature, and extrusion amount.</a:t>
            </a:r>
          </a:p>
          <a:p>
            <a:pPr marL="0" indent="0">
              <a:buNone/>
            </a:pPr>
            <a:r>
              <a:rPr lang="en-US" altLang="zh-CN" strike="sngStrike" dirty="0"/>
              <a:t>With G-code, the trajectory of the additive manufacturing nozzle could be known. Theoretically, we also could know the 3D model information with G-code if we do the reverse engineering project. </a:t>
            </a:r>
          </a:p>
          <a:p>
            <a:pPr marL="0" indent="0">
              <a:buNone/>
            </a:pPr>
            <a:r>
              <a:rPr lang="en-US" altLang="zh-CN" strike="sngStrike" dirty="0"/>
              <a:t>So, G-code is crucial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in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additive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manufacturing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process.</a:t>
            </a:r>
            <a:r>
              <a:rPr lang="zh-CN" altLang="en-US" strike="sngStrike" dirty="0"/>
              <a:t> </a:t>
            </a:r>
            <a:endParaRPr lang="en-US" altLang="zh-CN" strike="sngStrike" dirty="0"/>
          </a:p>
          <a:p>
            <a:pPr marL="0" indent="0">
              <a:buNone/>
            </a:pPr>
            <a:r>
              <a:rPr lang="en-US" altLang="zh-CN" strike="sngStrike" dirty="0"/>
              <a:t>In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our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project,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we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will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try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to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get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the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G-code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use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unusual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method.</a:t>
            </a:r>
            <a:r>
              <a:rPr lang="zh-CN" altLang="en-US" strike="sngStrike" dirty="0"/>
              <a:t> </a:t>
            </a:r>
            <a:endParaRPr lang="en-US" altLang="zh-CN" strike="sngStrike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Currently: IP leak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mainly through cyber domain (operation aurora, </a:t>
            </a:r>
            <a:r>
              <a:rPr kumimoji="1" lang="en-US" altLang="zh-CN" dirty="0" err="1"/>
              <a:t>GhostNet</a:t>
            </a:r>
            <a:r>
              <a:rPr kumimoji="1" lang="en-US" altLang="zh-CN" dirty="0"/>
              <a:t>) , it could also leak through 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AKA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side-channel,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cyber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already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researchers.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side-channel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rarely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focused.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Side-channel attack is described as a</a:t>
            </a:r>
            <a:r>
              <a:rPr lang="en-US" altLang="zh-CN" dirty="0"/>
              <a:t>ny</a:t>
            </a:r>
            <a:r>
              <a:rPr lang="zh-CN" altLang="en-US" dirty="0"/>
              <a:t> </a:t>
            </a:r>
            <a:r>
              <a:rPr lang="en-US" altLang="zh-CN" dirty="0"/>
              <a:t>attack based on information gained from the </a:t>
            </a:r>
            <a:r>
              <a:rPr lang="en-US" altLang="zh-CN" dirty="0">
                <a:hlinkClick r:id="rId4" tooltip="Implementation"/>
              </a:rPr>
              <a:t>implementation</a:t>
            </a:r>
            <a:r>
              <a:rPr lang="en-US" altLang="zh-CN" dirty="0"/>
              <a:t> of a computer system, rather than weaknesses in the implemented algorithm itself (e.g. </a:t>
            </a:r>
            <a:r>
              <a:rPr lang="en-US" altLang="zh-CN" dirty="0">
                <a:hlinkClick r:id="rId5" tooltip="Cryptanalysis"/>
              </a:rPr>
              <a:t>cryptanalysis</a:t>
            </a:r>
            <a:r>
              <a:rPr lang="en-US" altLang="zh-CN" dirty="0"/>
              <a:t> and </a:t>
            </a:r>
            <a:r>
              <a:rPr lang="en-US" altLang="zh-CN" dirty="0">
                <a:hlinkClick r:id="rId6" tooltip="Software bug"/>
              </a:rPr>
              <a:t>software bugs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Many physical information, like acoustic emissions, timing information, light emission, and power consumption could be used in side-channel attack. </a:t>
            </a:r>
          </a:p>
          <a:p>
            <a:endParaRPr lang="en-US" altLang="zh-CN" dirty="0"/>
          </a:p>
          <a:p>
            <a:r>
              <a:rPr lang="en-US" altLang="zh-CN" dirty="0"/>
              <a:t>EXAMPLE: In our project, we try to use a phone to record the acoustic information and use it for cyber attack.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CD8FD-0229-B645-A6CC-CCB51416173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28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In a typical additive printing process,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 can start their design of 3D objects by modeling tools such as Sketchup. Next, a Computer-Aided Design (CAD) tool generates a standard </a:t>
            </a:r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StereoLithography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AKA STL, for the manufacturing purpose. Computer Aided Manufacturing (CAM) process is then required to slice the STL file into layer-by-layer description file (e.g. G-code, cube, etc.). Then, the layer description file will be sent to the manufacturing system (e.g. 3D printer) for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/>
              <a:t>In the physical domain of the additive manufacturing, components such as stepper motor, fan, extruder, base plate 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, carry out operations on the basis of information provided by the cyber domain (G-code). In carrying out the operation, these physical components leak cyber domain information (G-code) from the side-channels, such as acoustic and power, which can be used to steal IP by performing physical-to-cyber domain attack. </a:t>
            </a:r>
          </a:p>
          <a:p>
            <a:endParaRPr kumimoji="1" lang="en-US" altLang="zh-CN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/>
              <a:t>Our side-channel attack mainly</a:t>
            </a:r>
            <a:r>
              <a:rPr lang="zh-CN" altLang="en-US" sz="1400" dirty="0"/>
              <a:t> </a:t>
            </a:r>
            <a:r>
              <a:rPr lang="en-US" altLang="zh-CN" sz="1400" dirty="0"/>
              <a:t>focus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acoustic</a:t>
            </a:r>
            <a:r>
              <a:rPr lang="zh-CN" altLang="en-US" sz="1400" dirty="0"/>
              <a:t> </a:t>
            </a:r>
            <a:r>
              <a:rPr lang="en-US" altLang="zh-CN" sz="1400" dirty="0"/>
              <a:t>domain,</a:t>
            </a:r>
            <a:r>
              <a:rPr lang="zh-CN" altLang="en-US" sz="1400" dirty="0"/>
              <a:t> </a:t>
            </a:r>
            <a:r>
              <a:rPr lang="en-US" altLang="zh-CN" sz="1400" dirty="0"/>
              <a:t>that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about</a:t>
            </a:r>
            <a:r>
              <a:rPr lang="zh-CN" altLang="en-US" sz="1400" dirty="0"/>
              <a:t> </a:t>
            </a:r>
            <a:r>
              <a:rPr lang="en-US" altLang="zh-CN" sz="1400" dirty="0"/>
              <a:t>using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sound</a:t>
            </a:r>
            <a:r>
              <a:rPr lang="zh-CN" altLang="en-US" sz="1400" dirty="0"/>
              <a:t> </a:t>
            </a:r>
            <a:r>
              <a:rPr lang="en-US" altLang="zh-CN" sz="1400" dirty="0"/>
              <a:t>information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recover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Layer Description files,</a:t>
            </a:r>
            <a:r>
              <a:rPr lang="zh-CN" altLang="en-US" sz="1400" dirty="0"/>
              <a:t> </a:t>
            </a:r>
            <a:r>
              <a:rPr lang="en-US" altLang="zh-CN" sz="1400" dirty="0"/>
              <a:t>then,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3D</a:t>
            </a:r>
            <a:r>
              <a:rPr lang="zh-CN" altLang="en-US" sz="1400" dirty="0"/>
              <a:t> </a:t>
            </a:r>
            <a:r>
              <a:rPr lang="en-US" altLang="zh-CN" sz="1400" dirty="0"/>
              <a:t>model</a:t>
            </a:r>
          </a:p>
          <a:p>
            <a:r>
              <a:rPr kumimoji="1" lang="en-US" altLang="zh-CN" sz="1400" dirty="0"/>
              <a:t>Generally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speaking,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our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work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process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reverse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engineering.</a:t>
            </a:r>
            <a:endParaRPr kumimoji="1" lang="zh-CN" alt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CD8FD-0229-B645-A6CC-CCB51416173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3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base model. </a:t>
            </a:r>
          </a:p>
          <a:p>
            <a:r>
              <a:rPr lang="en-GB" dirty="0"/>
              <a:t>Made in resolution of 1 degrees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8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base model. </a:t>
            </a:r>
          </a:p>
          <a:p>
            <a:r>
              <a:rPr lang="en-GB" dirty="0"/>
              <a:t>Made in resolution of 1 degrees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6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base in the form of a spectrogram.</a:t>
            </a:r>
          </a:p>
          <a:p>
            <a:r>
              <a:rPr lang="en-IN" dirty="0"/>
              <a:t>Angles corresponding to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5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Effect of speech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speech overlaps the information-rich regions of the spectrogram.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audio signal will have been altered by the phone’s noise reduction but they are in the same frequencies in the human speech region.</a:t>
            </a:r>
          </a:p>
          <a:p>
            <a:endParaRPr lang="en-I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Audio recorded with phone call consistent with audio recording.</a:t>
            </a:r>
          </a:p>
          <a:p>
            <a:endParaRPr lang="en-I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speech not completely </a:t>
            </a:r>
            <a:r>
              <a:rPr lang="en-I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obsured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C9741-EB93-463F-83BB-CEB41B4D33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6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99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63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70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75" y="0"/>
            <a:ext cx="10515600" cy="1067912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78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746F-9382-3146-BF15-2CBECA63BE45}" type="datetimeFigureOut">
              <a:rPr kumimoji="1" lang="zh-CN" altLang="en-US" smtClean="0"/>
              <a:t>2020/1/26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0DAF-B98E-5B4E-B6B2-8F5CC2ADEC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62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746F-9382-3146-BF15-2CBECA63BE45}" type="datetimeFigureOut">
              <a:rPr kumimoji="1" lang="zh-CN" altLang="en-US" smtClean="0"/>
              <a:t>2020/1/26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0DAF-B98E-5B4E-B6B2-8F5CC2ADEC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18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53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478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781" y="14451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AD5B6-CE02-4C21-AFDC-C2676BA947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346636"/>
            <a:ext cx="12192000" cy="534724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en-US" sz="2400" dirty="0">
              <a:noFill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277600" y="6387642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1C11C35-3DA5-48DF-A913-4A5F64E1EBF8}" type="slidenum">
              <a:rPr lang="en-US" sz="1867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86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horiz_mcc-eng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" y="6385195"/>
            <a:ext cx="3209015" cy="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70" r:id="rId4"/>
    <p:sldLayoutId id="2147483671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0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KMTC%20promotes%20the%20quality%20standards%20of%20Chinese%205-axis%20CNC%20machine%20tools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www.renishaw.com/en/renishaw-technology-helps-breton-calibrate-its-in-house-machinery-and-control-the-quality-of-its-output--4193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PreAud-Library.mpe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udio%20Tri.mpe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7405A-1867-8949-9898-B201695EE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Side-channel Attack on 3D Printers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61F3C8-74DA-4C43-9B4E-BD383D21D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Yihan Ping, </a:t>
            </a:r>
            <a:r>
              <a:rPr kumimoji="1" lang="en-US" altLang="zh-CN" dirty="0" err="1"/>
              <a:t>Shuheng</a:t>
            </a:r>
            <a:r>
              <a:rPr kumimoji="1" lang="en-US" altLang="zh-CN" dirty="0"/>
              <a:t> Liao, Sangram Rout, Ziyao Jiang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5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FD5F-A36E-4A20-8384-595F1ED49211}"/>
              </a:ext>
            </a:extLst>
          </p:cNvPr>
          <p:cNvSpPr txBox="1">
            <a:spLocks/>
          </p:cNvSpPr>
          <p:nvPr/>
        </p:nvSpPr>
        <p:spPr>
          <a:xfrm>
            <a:off x="840374" y="581869"/>
            <a:ext cx="10354492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IN" b="0" dirty="0"/>
            </a:br>
            <a:r>
              <a:rPr lang="en-IN" b="0" dirty="0"/>
              <a:t>		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52154-CF11-4ADC-9092-042B657BC7CB}"/>
              </a:ext>
            </a:extLst>
          </p:cNvPr>
          <p:cNvSpPr txBox="1"/>
          <p:nvPr/>
        </p:nvSpPr>
        <p:spPr>
          <a:xfrm flipH="1">
            <a:off x="3801896" y="6276131"/>
            <a:ext cx="7770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Leave Your Phone at the Door: Side Channels that Reveal Factory Floor </a:t>
            </a:r>
            <a:r>
              <a:rPr lang="en-GB" sz="900" b="1" dirty="0">
                <a:solidFill>
                  <a:schemeClr val="bg1"/>
                </a:solidFill>
              </a:rPr>
              <a:t>Secrets </a:t>
            </a:r>
            <a:r>
              <a:rPr lang="en-IN" sz="900" dirty="0" err="1">
                <a:solidFill>
                  <a:schemeClr val="bg1"/>
                </a:solidFill>
              </a:rPr>
              <a:t>Avesta</a:t>
            </a:r>
            <a:r>
              <a:rPr lang="en-IN" sz="900" dirty="0">
                <a:solidFill>
                  <a:schemeClr val="bg1"/>
                </a:solidFill>
              </a:rPr>
              <a:t> </a:t>
            </a:r>
            <a:r>
              <a:rPr lang="en-IN" sz="900" dirty="0" err="1">
                <a:solidFill>
                  <a:schemeClr val="bg1"/>
                </a:solidFill>
              </a:rPr>
              <a:t>Hojjati</a:t>
            </a:r>
            <a:r>
              <a:rPr lang="en-IN" sz="900" dirty="0">
                <a:solidFill>
                  <a:schemeClr val="bg1"/>
                </a:solidFill>
              </a:rPr>
              <a:t>, </a:t>
            </a:r>
            <a:r>
              <a:rPr lang="en-IN" sz="900" dirty="0" err="1">
                <a:solidFill>
                  <a:schemeClr val="bg1"/>
                </a:solidFill>
              </a:rPr>
              <a:t>Anku</a:t>
            </a:r>
            <a:r>
              <a:rPr lang="en-IN" sz="900" dirty="0">
                <a:solidFill>
                  <a:schemeClr val="bg1"/>
                </a:solidFill>
              </a:rPr>
              <a:t> Adhikari, Katarina </a:t>
            </a:r>
            <a:r>
              <a:rPr lang="en-IN" sz="900" dirty="0" err="1">
                <a:solidFill>
                  <a:schemeClr val="bg1"/>
                </a:solidFill>
              </a:rPr>
              <a:t>Struckmann</a:t>
            </a:r>
            <a:r>
              <a:rPr lang="en-IN" sz="900" dirty="0">
                <a:solidFill>
                  <a:schemeClr val="bg1"/>
                </a:solidFill>
              </a:rPr>
              <a:t>, Edward J. Chou, </a:t>
            </a:r>
            <a:r>
              <a:rPr lang="en-IN" sz="900" dirty="0" err="1">
                <a:solidFill>
                  <a:schemeClr val="bg1"/>
                </a:solidFill>
              </a:rPr>
              <a:t>Thi</a:t>
            </a:r>
            <a:r>
              <a:rPr lang="en-IN" sz="900" dirty="0">
                <a:solidFill>
                  <a:schemeClr val="bg1"/>
                </a:solidFill>
              </a:rPr>
              <a:t> Ngoc </a:t>
            </a:r>
            <a:r>
              <a:rPr lang="en-IN" sz="900" dirty="0" err="1">
                <a:solidFill>
                  <a:schemeClr val="bg1"/>
                </a:solidFill>
              </a:rPr>
              <a:t>Tho</a:t>
            </a:r>
            <a:r>
              <a:rPr lang="en-IN" sz="900" dirty="0">
                <a:solidFill>
                  <a:schemeClr val="bg1"/>
                </a:solidFill>
              </a:rPr>
              <a:t> Nguyen, </a:t>
            </a:r>
            <a:r>
              <a:rPr lang="en-IN" sz="900" dirty="0" err="1">
                <a:solidFill>
                  <a:schemeClr val="bg1"/>
                </a:solidFill>
              </a:rPr>
              <a:t>Kushagra</a:t>
            </a:r>
            <a:r>
              <a:rPr lang="en-IN" sz="900" dirty="0">
                <a:solidFill>
                  <a:schemeClr val="bg1"/>
                </a:solidFill>
              </a:rPr>
              <a:t> Madan, </a:t>
            </a:r>
            <a:r>
              <a:rPr lang="en-GB" sz="900" dirty="0">
                <a:solidFill>
                  <a:schemeClr val="bg1"/>
                </a:solidFill>
              </a:rPr>
              <a:t>Marianne S. </a:t>
            </a:r>
            <a:r>
              <a:rPr lang="en-GB" sz="900" dirty="0" err="1">
                <a:solidFill>
                  <a:schemeClr val="bg1"/>
                </a:solidFill>
              </a:rPr>
              <a:t>Winslett</a:t>
            </a:r>
            <a:r>
              <a:rPr lang="en-GB" sz="900" dirty="0">
                <a:solidFill>
                  <a:schemeClr val="bg1"/>
                </a:solidFill>
              </a:rPr>
              <a:t>, Carl A. Gunter, William P. King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15485-B2AA-45E4-8EB5-62E0EDC085E4}"/>
              </a:ext>
            </a:extLst>
          </p:cNvPr>
          <p:cNvSpPr txBox="1"/>
          <p:nvPr/>
        </p:nvSpPr>
        <p:spPr>
          <a:xfrm>
            <a:off x="3822473" y="186122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Experiment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617E8-17A8-4FA2-A3FA-1DEC7D71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5" y="868528"/>
            <a:ext cx="5633060" cy="4201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0F457-4F52-46D9-A0AD-C5F20380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61" y="186123"/>
            <a:ext cx="3727439" cy="5566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BA81AF-C62C-4D73-8693-27FEFD33FEDF}"/>
              </a:ext>
            </a:extLst>
          </p:cNvPr>
          <p:cNvSpPr txBox="1"/>
          <p:nvPr/>
        </p:nvSpPr>
        <p:spPr>
          <a:xfrm>
            <a:off x="7720314" y="589151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Effect of speech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44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245308" cy="6858000"/>
          </a:xfrm>
          <a:prstGeom prst="rect">
            <a:avLst/>
          </a:prstGeom>
          <a:solidFill>
            <a:srgbClr val="4E2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967562" y="2589277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 Light" panose="020F0302020204030204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08838" y="4603454"/>
            <a:ext cx="3019647" cy="982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等线" panose="020F0502020204030204"/>
                <a:ea typeface="+mn-ea"/>
                <a:cs typeface="+mn-cs"/>
              </a:rPr>
              <a:t>Questions?</a:t>
            </a:r>
          </a:p>
        </p:txBody>
      </p:sp>
      <p:pic>
        <p:nvPicPr>
          <p:cNvPr id="5" name="Picture 4" descr="https://nhsi.northwestern.edu/wp-content/uploads/2016/11/NU-arch-300x1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054"/>
            <a:ext cx="4245308" cy="28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70894" y="6053290"/>
            <a:ext cx="6994934" cy="621601"/>
            <a:chOff x="5197066" y="655986"/>
            <a:chExt cx="6994934" cy="621601"/>
          </a:xfrm>
        </p:grpSpPr>
        <p:pic>
          <p:nvPicPr>
            <p:cNvPr id="7" name="Graphic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066" y="655986"/>
              <a:ext cx="3905250" cy="4762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617" b="-25650"/>
            <a:stretch/>
          </p:blipFill>
          <p:spPr>
            <a:xfrm>
              <a:off x="5197066" y="1153001"/>
              <a:ext cx="6994934" cy="1245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FE9EE0-2303-4F68-9B1D-54AE8B6DD10F}"/>
              </a:ext>
            </a:extLst>
          </p:cNvPr>
          <p:cNvSpPr txBox="1"/>
          <p:nvPr/>
        </p:nvSpPr>
        <p:spPr>
          <a:xfrm>
            <a:off x="5403273" y="1330036"/>
            <a:ext cx="47704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Additional Reference </a:t>
            </a:r>
          </a:p>
          <a:p>
            <a:endParaRPr lang="en-GB" dirty="0"/>
          </a:p>
          <a:p>
            <a:r>
              <a:rPr lang="en-IN" dirty="0">
                <a:hlinkClick r:id="rId7"/>
              </a:rPr>
              <a:t>Click Here</a:t>
            </a:r>
            <a:endParaRPr lang="en-IN" dirty="0"/>
          </a:p>
          <a:p>
            <a:r>
              <a:rPr lang="en-IN" dirty="0">
                <a:hlinkClick r:id="rId8"/>
              </a:rPr>
              <a:t>Click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36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03831-8284-3648-AEEA-3E64B97B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 need to protect intellectual property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23215-1AD9-5448-8995-7C0A4A3E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1236266"/>
            <a:ext cx="3810000" cy="21590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F26D94-367D-A544-A7A1-97EB8D9A0D1A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390" y="3429001"/>
            <a:ext cx="6459220" cy="2279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3C04F1-3A2D-8446-A9D5-24B221077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0" y="2459832"/>
            <a:ext cx="2247900" cy="901700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076AC675-29D8-F143-81EE-A78BA396A458}"/>
              </a:ext>
            </a:extLst>
          </p:cNvPr>
          <p:cNvSpPr txBox="1"/>
          <p:nvPr/>
        </p:nvSpPr>
        <p:spPr>
          <a:xfrm>
            <a:off x="2866390" y="5875099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intellectual property = IP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61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6FCC7-A52B-A545-A2B5-FA758C45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worldwide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A76712-C326-7B40-B76F-95A58A892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2230" y="1825625"/>
            <a:ext cx="6665601" cy="41989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B338BB-91A1-9246-8776-8FAEC91D15CC}"/>
              </a:ext>
            </a:extLst>
          </p:cNvPr>
          <p:cNvSpPr txBox="1"/>
          <p:nvPr/>
        </p:nvSpPr>
        <p:spPr>
          <a:xfrm>
            <a:off x="7412083" y="6024555"/>
            <a:ext cx="28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statista.com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51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C16D5B-21D2-CA49-8C16-531645855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0702" y="3498453"/>
            <a:ext cx="2674004" cy="1778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53443F-8BE3-0943-B209-F3536691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2284413"/>
            <a:ext cx="5753100" cy="383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5E1055-3A5C-9A4E-ADFE-6CDB50CA7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763" y="-280194"/>
            <a:ext cx="4267200" cy="3835400"/>
          </a:xfrm>
          <a:prstGeom prst="rect">
            <a:avLst/>
          </a:prstGeom>
        </p:spPr>
      </p:pic>
      <p:sp>
        <p:nvSpPr>
          <p:cNvPr id="9" name="左箭头 8">
            <a:extLst>
              <a:ext uri="{FF2B5EF4-FFF2-40B4-BE49-F238E27FC236}">
                <a16:creationId xmlns:a16="http://schemas.microsoft.com/office/drawing/2014/main" id="{A30D0829-6BA1-5E49-B824-BF1B39786E01}"/>
              </a:ext>
            </a:extLst>
          </p:cNvPr>
          <p:cNvSpPr/>
          <p:nvPr/>
        </p:nvSpPr>
        <p:spPr>
          <a:xfrm>
            <a:off x="6294121" y="3994150"/>
            <a:ext cx="1071879" cy="787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63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CE6426-9BFB-2B44-BFE0-54523080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43213"/>
            <a:ext cx="9144000" cy="3170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610B31-420D-7F45-AA58-1B79EE56C6D3}"/>
              </a:ext>
            </a:extLst>
          </p:cNvPr>
          <p:cNvSpPr txBox="1"/>
          <p:nvPr/>
        </p:nvSpPr>
        <p:spPr>
          <a:xfrm>
            <a:off x="2324872" y="5883954"/>
            <a:ext cx="813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Source: Al </a:t>
            </a:r>
            <a:r>
              <a:rPr kumimoji="1" lang="en-US" altLang="zh-CN" sz="1200" dirty="0" err="1"/>
              <a:t>Faruque</a:t>
            </a:r>
            <a:r>
              <a:rPr kumimoji="1" lang="en-US" altLang="zh-CN" sz="1200" dirty="0"/>
              <a:t>, M., Chhetri, </a:t>
            </a:r>
            <a:r>
              <a:rPr kumimoji="1" lang="en-US" altLang="zh-CN" sz="1200" dirty="0" err="1"/>
              <a:t>Canedo</a:t>
            </a:r>
            <a:r>
              <a:rPr kumimoji="1" lang="en-US" altLang="zh-CN" sz="1200" dirty="0"/>
              <a:t>, and Jiang Wan. "Acoustic Side-Channel Attacks on Additive Manufacturing Systems." 2016 ACM/IEEE 7th International Conference on Cyber-Physical Systems (ICCPS) (2016): 1-10. Web.</a:t>
            </a:r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16A306-0701-8249-8F94-08B7B60E4619}"/>
              </a:ext>
            </a:extLst>
          </p:cNvPr>
          <p:cNvSpPr/>
          <p:nvPr/>
        </p:nvSpPr>
        <p:spPr>
          <a:xfrm>
            <a:off x="6964679" y="4472667"/>
            <a:ext cx="3200400" cy="134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/>
              <a:t>IP information</a:t>
            </a:r>
            <a:endParaRPr kumimoji="1" lang="zh-CN" altLang="en-US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669DD1D-AC82-614C-8F5F-AE85681B3879}"/>
              </a:ext>
            </a:extLst>
          </p:cNvPr>
          <p:cNvSpPr/>
          <p:nvPr/>
        </p:nvSpPr>
        <p:spPr>
          <a:xfrm>
            <a:off x="4884420" y="4618400"/>
            <a:ext cx="2177415" cy="10572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/>
              <a:t>Reverse engineering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B3362D-D72A-F446-9C16-5A2FCD88590F}"/>
              </a:ext>
            </a:extLst>
          </p:cNvPr>
          <p:cNvSpPr/>
          <p:nvPr/>
        </p:nvSpPr>
        <p:spPr>
          <a:xfrm>
            <a:off x="2004059" y="4472667"/>
            <a:ext cx="3200400" cy="134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/>
              <a:t>Physical 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47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FD5F-A36E-4A20-8384-595F1ED49211}"/>
              </a:ext>
            </a:extLst>
          </p:cNvPr>
          <p:cNvSpPr txBox="1">
            <a:spLocks/>
          </p:cNvSpPr>
          <p:nvPr/>
        </p:nvSpPr>
        <p:spPr>
          <a:xfrm>
            <a:off x="840374" y="581869"/>
            <a:ext cx="10354492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IN" b="0" dirty="0"/>
            </a:br>
            <a:r>
              <a:rPr lang="en-IN" b="0" dirty="0"/>
              <a:t>		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16B86-D7D1-49A2-8092-048972D55376}"/>
              </a:ext>
            </a:extLst>
          </p:cNvPr>
          <p:cNvSpPr txBox="1"/>
          <p:nvPr/>
        </p:nvSpPr>
        <p:spPr>
          <a:xfrm>
            <a:off x="3822473" y="186122"/>
            <a:ext cx="3847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/>
              <a:t>Potential Method</a:t>
            </a:r>
            <a:endParaRPr lang="en-IN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9CF9E-4E4F-45EE-93CA-860C69662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7" t="45904" r="20284" b="17200"/>
          <a:stretch/>
        </p:blipFill>
        <p:spPr>
          <a:xfrm>
            <a:off x="756788" y="3487266"/>
            <a:ext cx="5486400" cy="2767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1DC7B-4215-4A59-A812-45A551398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97" t="43300" r="17737" b="14622"/>
          <a:stretch/>
        </p:blipFill>
        <p:spPr>
          <a:xfrm>
            <a:off x="7180650" y="3435876"/>
            <a:ext cx="2653642" cy="28857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BD58D6-0E4C-4DBF-B8A0-6D4EDB29B582}"/>
              </a:ext>
            </a:extLst>
          </p:cNvPr>
          <p:cNvSpPr txBox="1"/>
          <p:nvPr/>
        </p:nvSpPr>
        <p:spPr>
          <a:xfrm>
            <a:off x="4147637" y="6321598"/>
            <a:ext cx="69363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Song, Chen, et al. "My smartphone knows what you print: Exploring smartphone-based side-channel attacks against 3d printers."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2016 ACM SIGSAC Conference on Computer and Communications Security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81A9F2-63FB-40A3-A19A-748649D9DDB7}"/>
              </a:ext>
            </a:extLst>
          </p:cNvPr>
          <p:cNvGrpSpPr/>
          <p:nvPr/>
        </p:nvGrpSpPr>
        <p:grpSpPr>
          <a:xfrm>
            <a:off x="152400" y="832453"/>
            <a:ext cx="11887200" cy="2604872"/>
            <a:chOff x="87310" y="1214356"/>
            <a:chExt cx="11887200" cy="2604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EC2A87-C3A6-452B-9D55-FBCD5FD87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80" t="32349" r="13854" b="40160"/>
            <a:stretch/>
          </p:blipFill>
          <p:spPr>
            <a:xfrm>
              <a:off x="87310" y="1214356"/>
              <a:ext cx="11887200" cy="260487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865C78-B530-401D-B140-970197D9D0D5}"/>
                </a:ext>
              </a:extLst>
            </p:cNvPr>
            <p:cNvGrpSpPr/>
            <p:nvPr/>
          </p:nvGrpSpPr>
          <p:grpSpPr>
            <a:xfrm>
              <a:off x="1306360" y="1744712"/>
              <a:ext cx="626115" cy="873290"/>
              <a:chOff x="920154" y="178638"/>
              <a:chExt cx="626115" cy="87329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C63C15EA-B5CE-497E-A3CA-51A42CA7F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127" y="884088"/>
                <a:ext cx="459726" cy="0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FBEF678-9535-4868-A7ED-DA1946310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127" y="633504"/>
                <a:ext cx="378895" cy="250584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7741BF4-EC64-4947-BB66-A2D5E3898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127" y="481104"/>
                <a:ext cx="0" cy="402984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C415A3-C985-4F86-B695-5A56F7F11B68}"/>
                  </a:ext>
                </a:extLst>
              </p:cNvPr>
              <p:cNvSpPr txBox="1"/>
              <p:nvPr/>
            </p:nvSpPr>
            <p:spPr>
              <a:xfrm>
                <a:off x="1480594" y="682596"/>
                <a:ext cx="65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040CAC-C070-421A-92FD-AB3BDDC808D1}"/>
                  </a:ext>
                </a:extLst>
              </p:cNvPr>
              <p:cNvSpPr txBox="1"/>
              <p:nvPr/>
            </p:nvSpPr>
            <p:spPr>
              <a:xfrm>
                <a:off x="1397048" y="433399"/>
                <a:ext cx="65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6723E1-3B0B-4F54-B147-FBC8EDBB6473}"/>
                  </a:ext>
                </a:extLst>
              </p:cNvPr>
              <p:cNvSpPr txBox="1"/>
              <p:nvPr/>
            </p:nvSpPr>
            <p:spPr>
              <a:xfrm>
                <a:off x="920154" y="178638"/>
                <a:ext cx="65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C1013A-770C-4BC0-9F68-AA26B9E5BB11}"/>
              </a:ext>
            </a:extLst>
          </p:cNvPr>
          <p:cNvGrpSpPr/>
          <p:nvPr/>
        </p:nvGrpSpPr>
        <p:grpSpPr>
          <a:xfrm>
            <a:off x="3895199" y="1083037"/>
            <a:ext cx="5029200" cy="4969935"/>
            <a:chOff x="8007885" y="360121"/>
            <a:chExt cx="5029200" cy="4969935"/>
          </a:xfrm>
        </p:grpSpPr>
        <p:pic>
          <p:nvPicPr>
            <p:cNvPr id="35" name="图片 14">
              <a:extLst>
                <a:ext uri="{FF2B5EF4-FFF2-40B4-BE49-F238E27FC236}">
                  <a16:creationId xmlns:a16="http://schemas.microsoft.com/office/drawing/2014/main" id="{4235F4E8-728E-44CE-A405-076F4AE83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7885" y="2999981"/>
              <a:ext cx="5029200" cy="2330075"/>
            </a:xfrm>
            <a:prstGeom prst="rect">
              <a:avLst/>
            </a:prstGeom>
          </p:spPr>
        </p:pic>
        <p:pic>
          <p:nvPicPr>
            <p:cNvPr id="36" name="图片 1">
              <a:extLst>
                <a:ext uri="{FF2B5EF4-FFF2-40B4-BE49-F238E27FC236}">
                  <a16:creationId xmlns:a16="http://schemas.microsoft.com/office/drawing/2014/main" id="{9EF9FF6F-EF7A-4409-A417-EEBD22857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7885" y="360121"/>
              <a:ext cx="5029200" cy="2518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5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3DB9B6-8CA0-4D6B-B548-E162AE4EBBDC}"/>
              </a:ext>
            </a:extLst>
          </p:cNvPr>
          <p:cNvSpPr txBox="1">
            <a:spLocks/>
          </p:cNvSpPr>
          <p:nvPr/>
        </p:nvSpPr>
        <p:spPr>
          <a:xfrm>
            <a:off x="838200" y="3175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REPRAPGURU Prusa I3 3D Printer</a:t>
            </a:r>
            <a:endParaRPr lang="zh-CN" alt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43A930B-3AF3-4147-A273-A21FCB2AB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" y="1363089"/>
            <a:ext cx="3277210" cy="27615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19D886-0A78-4AFD-8672-DD72369FC6E2}"/>
              </a:ext>
            </a:extLst>
          </p:cNvPr>
          <p:cNvSpPr txBox="1">
            <a:spLocks/>
          </p:cNvSpPr>
          <p:nvPr/>
        </p:nvSpPr>
        <p:spPr>
          <a:xfrm>
            <a:off x="4171950" y="1643063"/>
            <a:ext cx="834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b="1" dirty="0"/>
              <a:t>Build volume: </a:t>
            </a:r>
            <a:r>
              <a:rPr lang="en-US" altLang="zh-CN" sz="2400" dirty="0"/>
              <a:t>25 x 21 x 21 cm | 9,84 x 8,3 x 8,3 in</a:t>
            </a:r>
          </a:p>
          <a:p>
            <a:r>
              <a:rPr lang="en-AU" altLang="zh-CN" b="1" dirty="0"/>
              <a:t>Layer height: </a:t>
            </a:r>
            <a:r>
              <a:rPr lang="en-AU" altLang="zh-CN" sz="2400" dirty="0"/>
              <a:t>0.05 – 0.35 mm</a:t>
            </a:r>
            <a:endParaRPr lang="zh-CN" alt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05DF36-E400-4BFE-B73D-E878A323D607}"/>
              </a:ext>
            </a:extLst>
          </p:cNvPr>
          <p:cNvSpPr/>
          <p:nvPr/>
        </p:nvSpPr>
        <p:spPr>
          <a:xfrm>
            <a:off x="410185" y="4052674"/>
            <a:ext cx="3076575" cy="223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D57A1-7926-43A6-BDC7-3163879F3326}"/>
              </a:ext>
            </a:extLst>
          </p:cNvPr>
          <p:cNvSpPr/>
          <p:nvPr/>
        </p:nvSpPr>
        <p:spPr>
          <a:xfrm>
            <a:off x="920162" y="523823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PICTURE ASSEMBLY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C7AD9B-D6DF-4683-9664-CD5A8854E5BD}"/>
              </a:ext>
            </a:extLst>
          </p:cNvPr>
          <p:cNvSpPr txBox="1">
            <a:spLocks/>
          </p:cNvSpPr>
          <p:nvPr/>
        </p:nvSpPr>
        <p:spPr>
          <a:xfrm>
            <a:off x="4191610" y="3292367"/>
            <a:ext cx="7639050" cy="5232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Heat Bed (ABS filament objects)-Fused Deposition Modeling</a:t>
            </a:r>
            <a:endParaRPr lang="en-US" altLang="zh-CN" b="1" dirty="0"/>
          </a:p>
          <a:p>
            <a:r>
              <a:rPr lang="en-US" altLang="zh-CN" dirty="0"/>
              <a:t>Lower Price</a:t>
            </a:r>
          </a:p>
          <a:p>
            <a:r>
              <a:rPr lang="en-US" altLang="zh-CN" dirty="0"/>
              <a:t>Stellar Support from the manufacturer</a:t>
            </a:r>
          </a:p>
          <a:p>
            <a:r>
              <a:rPr lang="en-US" altLang="zh-CN" dirty="0"/>
              <a:t>Nozzle different/motor same/Load different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115F7A-B3E3-4CA1-9D36-50244D91ED27}"/>
              </a:ext>
            </a:extLst>
          </p:cNvPr>
          <p:cNvSpPr/>
          <p:nvPr/>
        </p:nvSpPr>
        <p:spPr>
          <a:xfrm>
            <a:off x="4263261" y="2679704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Pros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022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FD5F-A36E-4A20-8384-595F1ED49211}"/>
              </a:ext>
            </a:extLst>
          </p:cNvPr>
          <p:cNvSpPr txBox="1">
            <a:spLocks/>
          </p:cNvSpPr>
          <p:nvPr/>
        </p:nvSpPr>
        <p:spPr>
          <a:xfrm>
            <a:off x="840374" y="581869"/>
            <a:ext cx="10354492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IN" b="0" dirty="0"/>
            </a:br>
            <a:r>
              <a:rPr lang="en-IN" b="0" dirty="0"/>
              <a:t>		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16B86-D7D1-49A2-8092-048972D55376}"/>
              </a:ext>
            </a:extLst>
          </p:cNvPr>
          <p:cNvSpPr txBox="1"/>
          <p:nvPr/>
        </p:nvSpPr>
        <p:spPr>
          <a:xfrm>
            <a:off x="3822473" y="186122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Experiment</a:t>
            </a:r>
            <a:endParaRPr lang="en-IN" sz="36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B485AD-6DF6-41F8-8415-6BA662DFD07A}"/>
              </a:ext>
            </a:extLst>
          </p:cNvPr>
          <p:cNvGrpSpPr/>
          <p:nvPr/>
        </p:nvGrpSpPr>
        <p:grpSpPr>
          <a:xfrm>
            <a:off x="143204" y="1228200"/>
            <a:ext cx="6079148" cy="4365776"/>
            <a:chOff x="-668439" y="795413"/>
            <a:chExt cx="6079148" cy="436577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E642530-357F-4FCD-A00C-69471A133FC3}"/>
                </a:ext>
              </a:extLst>
            </p:cNvPr>
            <p:cNvSpPr txBox="1">
              <a:spLocks/>
            </p:cNvSpPr>
            <p:nvPr/>
          </p:nvSpPr>
          <p:spPr>
            <a:xfrm>
              <a:off x="-27063" y="795413"/>
              <a:ext cx="5437772" cy="9958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800" dirty="0"/>
                <a:t>Step 1. Formation of database/library</a:t>
              </a:r>
            </a:p>
            <a:p>
              <a:pPr marL="0" indent="0">
                <a:buNone/>
              </a:pPr>
              <a:endParaRPr lang="en-GB" sz="1800" dirty="0"/>
            </a:p>
            <a:p>
              <a:pPr marL="0" indent="0">
                <a:buNone/>
              </a:pPr>
              <a:endParaRPr lang="en-GB" sz="1800" dirty="0"/>
            </a:p>
            <a:p>
              <a:pPr marL="0" indent="0">
                <a:buNone/>
              </a:pPr>
              <a:endParaRPr lang="en-IN" sz="18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FFD121-D476-471C-8E87-8A6D228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8439" y="1350852"/>
              <a:ext cx="5715506" cy="3810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hlinkClick r:id="rId4" action="ppaction://hlinkfile"/>
            <a:extLst>
              <a:ext uri="{FF2B5EF4-FFF2-40B4-BE49-F238E27FC236}">
                <a16:creationId xmlns:a16="http://schemas.microsoft.com/office/drawing/2014/main" id="{7A8FD020-383C-4E8C-8111-D4A4EF777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41261"/>
            <a:ext cx="3033002" cy="2134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7539E-4768-4F7A-96DB-56E109A62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445" y="3363110"/>
            <a:ext cx="2085302" cy="2913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5363A-4577-4AA8-9642-FA0CACF18273}"/>
              </a:ext>
            </a:extLst>
          </p:cNvPr>
          <p:cNvSpPr txBox="1"/>
          <p:nvPr/>
        </p:nvSpPr>
        <p:spPr>
          <a:xfrm>
            <a:off x="9581445" y="2091464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drawn with 1</a:t>
            </a:r>
            <a:r>
              <a:rPr lang="en-IN" b="1" dirty="0"/>
              <a:t>°</a:t>
            </a:r>
            <a:endParaRPr lang="en-GB" dirty="0"/>
          </a:p>
          <a:p>
            <a:r>
              <a:rPr lang="en-GB" dirty="0"/>
              <a:t>360 </a:t>
            </a:r>
            <a:r>
              <a:rPr lang="en-IN" b="1" dirty="0"/>
              <a:t>°</a:t>
            </a:r>
            <a:r>
              <a:rPr lang="en-GB" dirty="0"/>
              <a:t> covered.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B168-EC04-4DEA-A6C4-9353A1077604}"/>
              </a:ext>
            </a:extLst>
          </p:cNvPr>
          <p:cNvSpPr/>
          <p:nvPr/>
        </p:nvSpPr>
        <p:spPr>
          <a:xfrm>
            <a:off x="8135332" y="3157979"/>
            <a:ext cx="471340" cy="55718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9BDE2-61E9-4F8A-B139-86F68EFF48F6}"/>
              </a:ext>
            </a:extLst>
          </p:cNvPr>
          <p:cNvCxnSpPr>
            <a:cxnSpLocks/>
          </p:cNvCxnSpPr>
          <p:nvPr/>
        </p:nvCxnSpPr>
        <p:spPr>
          <a:xfrm>
            <a:off x="8606672" y="3688381"/>
            <a:ext cx="1286932" cy="7184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20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FD5F-A36E-4A20-8384-595F1ED49211}"/>
              </a:ext>
            </a:extLst>
          </p:cNvPr>
          <p:cNvSpPr txBox="1">
            <a:spLocks/>
          </p:cNvSpPr>
          <p:nvPr/>
        </p:nvSpPr>
        <p:spPr>
          <a:xfrm>
            <a:off x="840374" y="581869"/>
            <a:ext cx="10354492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IN" b="0" dirty="0"/>
            </a:br>
            <a:r>
              <a:rPr lang="en-IN" b="0" dirty="0"/>
              <a:t>		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642530-357F-4FCD-A00C-69471A133FC3}"/>
              </a:ext>
            </a:extLst>
          </p:cNvPr>
          <p:cNvSpPr txBox="1">
            <a:spLocks/>
          </p:cNvSpPr>
          <p:nvPr/>
        </p:nvSpPr>
        <p:spPr>
          <a:xfrm>
            <a:off x="6142086" y="851613"/>
            <a:ext cx="5209540" cy="45110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Step 1. Form a database/library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Step 2. Pre-process the data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Step 3. Identify conditions indicators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Step 4. Train models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Step 5. Validate with experiment sample</a:t>
            </a:r>
          </a:p>
          <a:p>
            <a:pPr marL="0" indent="0">
              <a:buNone/>
            </a:pPr>
            <a:r>
              <a:rPr lang="en-GB" sz="1800" dirty="0"/>
              <a:t>           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8" name="Picture 7">
            <a:hlinkClick r:id="rId3" action="ppaction://hlinkfile"/>
            <a:extLst>
              <a:ext uri="{FF2B5EF4-FFF2-40B4-BE49-F238E27FC236}">
                <a16:creationId xmlns:a16="http://schemas.microsoft.com/office/drawing/2014/main" id="{EEDE2528-D092-49DD-9017-295AC70D4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44" y="3835251"/>
            <a:ext cx="2253129" cy="1961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3BEC2-9F33-4A5F-9256-03157A874985}"/>
              </a:ext>
            </a:extLst>
          </p:cNvPr>
          <p:cNvSpPr txBox="1"/>
          <p:nvPr/>
        </p:nvSpPr>
        <p:spPr>
          <a:xfrm>
            <a:off x="3822473" y="186122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Experiment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FF4BA-3089-449E-BE47-AEB72E962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17" y="837533"/>
            <a:ext cx="4970834" cy="2601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D704D-7761-4ACA-98EC-404516982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073" y="4418095"/>
            <a:ext cx="6168911" cy="1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E22FD324-4FFC-4C33-A4D1-F6310CDA77B1}" vid="{32664CBB-01F4-43D4-858A-2A097FD5384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15227</TotalTime>
  <Words>1048</Words>
  <Application>Microsoft Office PowerPoint</Application>
  <PresentationFormat>Widescreen</PresentationFormat>
  <Paragraphs>114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Times New Roman</vt:lpstr>
      <vt:lpstr>Office Theme</vt:lpstr>
      <vt:lpstr>Custom Design</vt:lpstr>
      <vt:lpstr>Side-channel Attack on 3D Printers</vt:lpstr>
      <vt:lpstr>Why we need to protect intellectual property</vt:lpstr>
      <vt:lpstr>Market size of 3D printing worldwide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Zhang Huan</dc:creator>
  <cp:lastModifiedBy>Sangram Rout</cp:lastModifiedBy>
  <cp:revision>494</cp:revision>
  <dcterms:created xsi:type="dcterms:W3CDTF">2016-05-11T01:50:47Z</dcterms:created>
  <dcterms:modified xsi:type="dcterms:W3CDTF">2020-01-26T17:25:53Z</dcterms:modified>
</cp:coreProperties>
</file>